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70" r:id="rId6"/>
    <p:sldId id="260" r:id="rId7"/>
    <p:sldId id="263" r:id="rId8"/>
    <p:sldId id="261" r:id="rId9"/>
    <p:sldId id="262" r:id="rId10"/>
    <p:sldId id="264" r:id="rId11"/>
    <p:sldId id="267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l luminos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09" autoAdjust="0"/>
  </p:normalViewPr>
  <p:slideViewPr>
    <p:cSldViewPr snapToGrid="0">
      <p:cViewPr varScale="1">
        <p:scale>
          <a:sx n="94" d="100"/>
          <a:sy n="94" d="100"/>
        </p:scale>
        <p:origin x="4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422D8EA5-45A9-C350-EB61-C2447F6696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77CC6409-41E1-2643-BDE6-59E06B270D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FC29-AE53-477C-9D12-4AEFE5C13131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F18732E9-ACE7-AAD8-048B-FCBEF3D24B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Uicoabă Alexandru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01DDF25F-038C-1C62-DD7D-40E1A46C8D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6634-9627-4662-9F7B-0D24BE520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06427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0536A-FDB5-421A-BD8F-A70E9C1362DF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D8F7A-5F4B-4F9B-8E44-27330DE08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62445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AE36AD4-EB3D-095E-C7E0-63886E1D5D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4134846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Pentru partea de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r>
              <a:rPr lang="ro-RO" dirty="0"/>
              <a:t>, agentul are nevoie de un </a:t>
            </a:r>
            <a:r>
              <a:rPr lang="ro-RO" dirty="0" err="1"/>
              <a:t>numar</a:t>
            </a:r>
            <a:r>
              <a:rPr lang="ro-RO" dirty="0"/>
              <a:t> mare de episoade ca sa performeze bine. </a:t>
            </a:r>
            <a:r>
              <a:rPr lang="ro-RO" dirty="0" err="1"/>
              <a:t>Dupa</a:t>
            </a:r>
            <a:r>
              <a:rPr lang="ro-RO" dirty="0"/>
              <a:t> 8 ore de antrenare, agentul a </a:t>
            </a:r>
            <a:r>
              <a:rPr lang="ro-RO" dirty="0" err="1"/>
              <a:t>reusit</a:t>
            </a:r>
            <a:r>
              <a:rPr lang="ro-RO" dirty="0"/>
              <a:t> sa </a:t>
            </a:r>
            <a:r>
              <a:rPr lang="ro-RO" dirty="0" err="1"/>
              <a:t>indeplineasca</a:t>
            </a:r>
            <a:r>
              <a:rPr lang="ro-RO" dirty="0"/>
              <a:t> sarcina de </a:t>
            </a:r>
            <a:r>
              <a:rPr lang="ro-RO" dirty="0" err="1"/>
              <a:t>cateva</a:t>
            </a:r>
            <a:r>
              <a:rPr lang="ro-RO" dirty="0"/>
              <a:t> ori. I</a:t>
            </a:r>
            <a:endParaRPr lang="en-GB" dirty="0"/>
          </a:p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D3E8E11-CC23-2772-A01C-19D9FC631D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1153260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942BD35A-1A32-04D2-5BDE-2CB17A5C53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214622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err="1"/>
              <a:t>Doreste</a:t>
            </a:r>
            <a:r>
              <a:rPr lang="ro-RO" dirty="0"/>
              <a:t> sa se </a:t>
            </a:r>
            <a:r>
              <a:rPr lang="ro-RO" dirty="0" err="1"/>
              <a:t>stabileasca</a:t>
            </a:r>
            <a:r>
              <a:rPr lang="ro-RO" dirty="0"/>
              <a:t> daca performanta agentului creste cu </a:t>
            </a:r>
            <a:r>
              <a:rPr lang="ro-RO" dirty="0" err="1"/>
              <a:t>numarul</a:t>
            </a:r>
            <a:r>
              <a:rPr lang="ro-RO" dirty="0"/>
              <a:t> de episoade si in ce mod</a:t>
            </a:r>
            <a:endParaRPr lang="en-GB" dirty="0"/>
          </a:p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23712D51-7A23-2D85-8820-9B4CB08A76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2204167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820F0C8C-3534-41E3-6B0E-B77481C29C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426234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A046CB70-D801-CCD2-60D1-58A71F8F49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122410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A39D71A8-A212-4703-964F-042F4F59D0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48873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2533AA56-5BF6-6C98-EFD2-1ECB4E4EB2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383051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4356B916-9E75-A865-27B2-0F10F0F046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114832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105A7FBD-F1FF-0FE4-B577-F6BAFA374C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147564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F25B7E7-69D3-012F-A18E-00F00BD99D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2287389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Pentru </a:t>
            </a:r>
            <a:r>
              <a:rPr lang="ro-RO" dirty="0" err="1"/>
              <a:t>invatarea</a:t>
            </a:r>
            <a:r>
              <a:rPr lang="ro-RO" dirty="0"/>
              <a:t> folosind tehnici de </a:t>
            </a:r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r>
              <a:rPr lang="ro-RO" dirty="0"/>
              <a:t>, pe </a:t>
            </a:r>
            <a:r>
              <a:rPr lang="ro-RO" dirty="0" err="1"/>
              <a:t>langa</a:t>
            </a:r>
            <a:r>
              <a:rPr lang="ro-RO" dirty="0"/>
              <a:t> componentele prezente la </a:t>
            </a:r>
            <a:r>
              <a:rPr lang="ro-RO" dirty="0" err="1"/>
              <a:t>invatarea</a:t>
            </a:r>
            <a:r>
              <a:rPr lang="ro-RO" dirty="0"/>
              <a:t> automata supravegheata, apare si componente de </a:t>
            </a:r>
            <a:r>
              <a:rPr lang="ro-RO" dirty="0" err="1"/>
              <a:t>openAi</a:t>
            </a:r>
            <a:r>
              <a:rPr lang="ro-RO" dirty="0"/>
              <a:t> </a:t>
            </a:r>
            <a:r>
              <a:rPr lang="ro-RO" dirty="0" err="1"/>
              <a:t>Gym</a:t>
            </a:r>
            <a:r>
              <a:rPr lang="ro-RO" dirty="0"/>
              <a:t>, prin </a:t>
            </a:r>
            <a:r>
              <a:rPr lang="ro-RO" dirty="0" err="1"/>
              <a:t>interemediul</a:t>
            </a:r>
            <a:r>
              <a:rPr lang="ro-RO" dirty="0"/>
              <a:t> </a:t>
            </a:r>
            <a:r>
              <a:rPr lang="ro-RO" dirty="0" err="1"/>
              <a:t>careia</a:t>
            </a:r>
            <a:r>
              <a:rPr lang="ro-RO" dirty="0"/>
              <a:t> agentul ia o decizia si este penalizat/recompensat in </a:t>
            </a:r>
            <a:r>
              <a:rPr lang="ro-RO" dirty="0" err="1"/>
              <a:t>functie</a:t>
            </a:r>
            <a:r>
              <a:rPr lang="ro-RO" dirty="0"/>
              <a:t> de o </a:t>
            </a:r>
            <a:r>
              <a:rPr lang="ro-RO" dirty="0" err="1"/>
              <a:t>functie</a:t>
            </a:r>
            <a:r>
              <a:rPr lang="ro-RO" dirty="0"/>
              <a:t> de </a:t>
            </a:r>
            <a:r>
              <a:rPr lang="ro-RO" dirty="0" err="1"/>
              <a:t>castig</a:t>
            </a:r>
            <a:r>
              <a:rPr lang="ro-RO" dirty="0"/>
              <a:t>.</a:t>
            </a:r>
            <a:endParaRPr lang="en-GB" dirty="0"/>
          </a:p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913251CB-76B4-6523-EDD1-A315AFE5A6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3243883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88AA237-6B91-851A-C233-8A28B1D5AF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</p:spTree>
    <p:extLst>
      <p:ext uri="{BB962C8B-B14F-4D97-AF65-F5344CB8AC3E}">
        <p14:creationId xmlns:p14="http://schemas.microsoft.com/office/powerpoint/2010/main" val="12845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6B071A-50C3-1CAD-0FF3-EB2D01F1B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3B307D0-7C96-5262-1F9E-DE8576E8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6E8E157-6407-14FE-3176-AA99AD06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F5BC-9E4F-47D8-A7D7-FA5D7A8C33AE}" type="datetime1">
              <a:rPr lang="en-GB" smtClean="0"/>
              <a:t>20/06/2022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7576DB1-91AD-ADD5-9509-4A0321EC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E1FF9F8D-9753-8AB8-3664-70CB6C59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14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DBF3D6A-5A48-54E5-8343-CBCD61CA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29B277AD-0019-AE8C-7D14-0A4B81EA1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3369CC7-E5AE-2797-ECBE-36616FBA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A28A-C135-4EA3-A237-1A36FCEAA24E}" type="datetime1">
              <a:rPr lang="en-GB" smtClean="0"/>
              <a:t>20/06/2022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7E0D162-59F2-D995-6E01-FB9ED3BA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F3300E9-1AD1-729E-1164-503915E7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07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69DC85B4-58FC-8911-DE42-C1B7A84A9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BC5E6398-2B78-EE39-15DC-0D127ED37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5698457-D618-31AF-AAA3-CDDA63DE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30AF1-B306-49BE-AAC1-1DCFA4659DC3}" type="datetime1">
              <a:rPr lang="en-GB" smtClean="0"/>
              <a:t>20/06/2022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4CE38792-92B2-72FB-1206-DDFE7674F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01D3FCAC-D24D-C4F6-F17F-80B89BF8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89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DA743E4-6F2A-25DD-9215-B838C9DB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2E9E419-DA08-CB0D-667C-2E657EFD3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BB9A090-14CC-545C-96B1-6C26416D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FC42-8E54-4DD7-8F90-03D3560BDF30}" type="datetime1">
              <a:rPr lang="en-GB" smtClean="0"/>
              <a:t>20/06/2022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97A1873-D50D-07D9-363C-517B9FA7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5362643-A32E-09D3-83D4-D393DA21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5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DD51446-4F0E-7F65-06AE-604DD41F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471C31B1-A24F-245C-5E14-E5C2F7A9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26921BD-4C14-DBB2-E071-BA8CF69E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6F75-8394-4A37-9D6E-2EF75CF9EA39}" type="datetime1">
              <a:rPr lang="en-GB" smtClean="0"/>
              <a:t>20/06/2022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E553CC8-CA93-C5C9-8329-F2E0F2AD3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B3DDA14-99B4-9999-B9C6-734CA3EC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23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6CE08C1-E8A6-45FF-80D2-EC253C79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89F1060-FEBD-A1AE-1EF1-8E0081EFFF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599772B3-A85E-46BA-4090-1FFE379D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8BF67255-5E8E-8DA1-B9F5-70C83FAD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48C56-008C-4DB8-9C31-4F392083E542}" type="datetime1">
              <a:rPr lang="en-GB" smtClean="0"/>
              <a:t>20/06/2022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DA29357B-6F89-38B4-E3BB-145C7C29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5D0E605-729F-7FFB-DAF3-0C147E12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25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48573C9-CDD5-97F5-4001-24DE5139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E726B55-A66C-347C-D6CF-C00280728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FD551E2-F451-0926-F8FB-339CD03D7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9468536B-2B20-0061-F28B-03FF78CD7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FE1E79F9-B684-F519-EA4C-35BFAF751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B6716149-B854-E04C-34C4-147FBD8A7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305B-6465-4DD1-B89D-D1291F3F33BC}" type="datetime1">
              <a:rPr lang="en-GB" smtClean="0"/>
              <a:t>20/06/2022</a:t>
            </a:fld>
            <a:endParaRPr lang="en-GB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3599EC76-974D-4AA8-6AF9-14023688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32AC6B41-D968-A6C7-C4A4-DAC307AD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24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25F2A51-A8C4-72C2-3724-E13D035D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98166D65-EDE9-DD32-0784-5DF0C4A8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2969-404F-4217-AAA2-E7444D1CB114}" type="datetime1">
              <a:rPr lang="en-GB" smtClean="0"/>
              <a:t>20/06/2022</a:t>
            </a:fld>
            <a:endParaRPr lang="en-GB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FB12008-6E9F-52D0-D4E7-72D79988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501ABC7F-AAEF-1558-FCAC-9239F5B6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66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FECBB11E-4D43-713D-1DDF-620E7E34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0A6FE-8189-4985-A50C-704ADE0706C6}" type="datetime1">
              <a:rPr lang="en-GB" smtClean="0"/>
              <a:t>20/06/2022</a:t>
            </a:fld>
            <a:endParaRPr lang="en-GB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51A10E7D-AB97-16F5-AC5F-0347902C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2454C54C-6337-8893-CBE4-67C05E1D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921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07619C4-A18C-4596-2A61-855BBD9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D03D8FF-BE17-890D-3168-07494930A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D048DAA-BAD7-E0D6-D693-39D73DEC5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83D0ED25-CB35-3315-5FF7-E0A8E2EF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8048-AF6E-4EFC-98F9-11F00C19136E}" type="datetime1">
              <a:rPr lang="en-GB" smtClean="0"/>
              <a:t>20/06/2022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F293899A-8696-D49C-33C6-5E3974D4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D82CB92-00A4-14F9-77CD-6426D88C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35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C60AF71-0818-869B-B0F9-A84D6667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437D44D1-C0D4-094D-C7F5-4DFAAF887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1086C9E2-BB8B-A6DD-FF57-801D302E0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09A887C2-7076-93B1-DFDC-46E06A6B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53A8-9705-46A1-BCB4-933010007F40}" type="datetime1">
              <a:rPr lang="en-GB" smtClean="0"/>
              <a:t>20/06/2022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09ED2D0-512B-D0C3-81C3-91B04ABA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5B526576-4BAB-3919-730B-38C07283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20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4AC558B5-8771-61AF-6FD0-3466E495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GB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E9E4792-CA1D-1F16-83F5-F0C6C8A4D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DE1724E-6700-1561-7544-FAA9E1167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8774C-C221-449E-B8CD-267EE06D73D9}" type="datetime1">
              <a:rPr lang="en-GB" smtClean="0"/>
              <a:t>20/06/2022</a:t>
            </a:fld>
            <a:endParaRPr lang="en-GB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2272F0E-4999-D8B3-59B9-9037CEFB7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61DB67F-05A4-F4BC-A046-19038EE54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89351-6477-41D9-8E91-61DCCDB3FD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36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laticon.com/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73D30FD-6E4C-CEAA-45C8-96D498BB8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257301"/>
            <a:ext cx="6672865" cy="4343399"/>
          </a:xfrm>
        </p:spPr>
        <p:txBody>
          <a:bodyPr anchor="ctr">
            <a:normAutofit/>
          </a:bodyPr>
          <a:lstStyle/>
          <a:p>
            <a:r>
              <a:rPr lang="ro-RO" dirty="0"/>
              <a:t>Automatizarea deciziilor agenților într-un mediu virtual</a:t>
            </a:r>
            <a:endParaRPr lang="en-GB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A2DE303-5E85-F3BD-6F72-704227A7D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ro-RO" dirty="0"/>
              <a:t>Uicoabă Alexandru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06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B96E5D8-7B71-3455-20B9-023806DF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dirty="0"/>
              <a:t>S2. Rezultate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73CB3DF-9B72-E5DD-11F1-DA699D62E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27623"/>
            <a:ext cx="5978072" cy="3567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D5543"/>
              </a:buClr>
            </a:pPr>
            <a:r>
              <a:rPr lang="ro-RO" dirty="0"/>
              <a:t>După un număr ridicat de episoade agentul a reușit să facă task-</a:t>
            </a:r>
            <a:r>
              <a:rPr lang="ro-RO" dirty="0" err="1"/>
              <a:t>ul</a:t>
            </a:r>
            <a:endParaRPr lang="ro-RO" dirty="0"/>
          </a:p>
          <a:p>
            <a:pPr>
              <a:buClr>
                <a:srgbClr val="FD5543"/>
              </a:buClr>
            </a:pPr>
            <a:r>
              <a:rPr lang="ro-RO" dirty="0"/>
              <a:t>Limitări</a:t>
            </a:r>
          </a:p>
          <a:p>
            <a:pPr lvl="1">
              <a:buClr>
                <a:srgbClr val="FD5543"/>
              </a:buClr>
            </a:pPr>
            <a:r>
              <a:rPr lang="ro-RO" dirty="0"/>
              <a:t>numărul</a:t>
            </a:r>
            <a:r>
              <a:rPr lang="en-US" dirty="0"/>
              <a:t> mare de </a:t>
            </a:r>
            <a:r>
              <a:rPr lang="ro-RO" dirty="0"/>
              <a:t>episoade</a:t>
            </a:r>
            <a:r>
              <a:rPr lang="en-US" dirty="0"/>
              <a:t> </a:t>
            </a:r>
            <a:r>
              <a:rPr lang="ro-RO" dirty="0"/>
              <a:t>necesare</a:t>
            </a:r>
          </a:p>
          <a:p>
            <a:pPr marL="36900" indent="0">
              <a:buClr>
                <a:srgbClr val="FD5543"/>
              </a:buClr>
              <a:buNone/>
            </a:pPr>
            <a:endParaRPr lang="en-US" dirty="0"/>
          </a:p>
        </p:txBody>
      </p:sp>
      <p:pic>
        <p:nvPicPr>
          <p:cNvPr id="10" name="Imagine 9" descr="O imagine care conține text, semn, trecere de pietoni&#10;&#10;Descriere generată automat">
            <a:extLst>
              <a:ext uri="{FF2B5EF4-FFF2-40B4-BE49-F238E27FC236}">
                <a16:creationId xmlns:a16="http://schemas.microsoft.com/office/drawing/2014/main" id="{7B3E134D-A32F-22CE-B341-84B57FEDF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2D49007-A154-2ADD-87A7-127C333C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2B23D776-BCDC-4468-13DD-1CDE0E7A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78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907EDE7-7B73-7A23-5B50-25C9F91F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o-RO" sz="3600" dirty="0"/>
              <a:t>Concluzii</a:t>
            </a:r>
          </a:p>
        </p:txBody>
      </p:sp>
      <p:sp>
        <p:nvSpPr>
          <p:cNvPr id="7" name="Substituent conținut 2">
            <a:extLst>
              <a:ext uri="{FF2B5EF4-FFF2-40B4-BE49-F238E27FC236}">
                <a16:creationId xmlns:a16="http://schemas.microsoft.com/office/drawing/2014/main" id="{1D15FD28-B5BD-16CC-DB25-38CD5E3F60AB}"/>
              </a:ext>
            </a:extLst>
          </p:cNvPr>
          <p:cNvSpPr txBox="1">
            <a:spLocks/>
          </p:cNvSpPr>
          <p:nvPr/>
        </p:nvSpPr>
        <p:spPr>
          <a:xfrm>
            <a:off x="5105397" y="1115568"/>
            <a:ext cx="6753807" cy="537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Utilizator uman ~ algoritmi de învățare automată supravegheați</a:t>
            </a:r>
          </a:p>
          <a:p>
            <a:r>
              <a:rPr lang="ro-RO" dirty="0"/>
              <a:t>Învățare automată supravegheată</a:t>
            </a:r>
          </a:p>
          <a:p>
            <a:pPr lvl="1"/>
            <a:r>
              <a:rPr lang="ro-RO" dirty="0">
                <a:effectLst/>
              </a:rPr>
              <a:t>Circuit cunoscut</a:t>
            </a:r>
          </a:p>
          <a:p>
            <a:pPr lvl="1"/>
            <a:r>
              <a:rPr lang="ro-RO" dirty="0"/>
              <a:t>Colectare anterioară a datelor</a:t>
            </a:r>
          </a:p>
          <a:p>
            <a:pPr lvl="1"/>
            <a:r>
              <a:rPr lang="ro-RO" dirty="0"/>
              <a:t>Durează puțin antrenarea</a:t>
            </a:r>
          </a:p>
          <a:p>
            <a:r>
              <a:rPr lang="ro-RO" dirty="0" err="1"/>
              <a:t>Reinforcement</a:t>
            </a:r>
            <a:r>
              <a:rPr lang="ro-RO" dirty="0"/>
              <a:t> </a:t>
            </a:r>
            <a:r>
              <a:rPr lang="ro-RO" dirty="0" err="1"/>
              <a:t>Learning</a:t>
            </a:r>
            <a:endParaRPr lang="ro-RO" dirty="0"/>
          </a:p>
          <a:p>
            <a:pPr lvl="1"/>
            <a:r>
              <a:rPr lang="ro-RO" dirty="0"/>
              <a:t>Circuit generat în mod aleatoriu</a:t>
            </a:r>
          </a:p>
          <a:p>
            <a:pPr lvl="1"/>
            <a:r>
              <a:rPr lang="ro-RO" dirty="0"/>
              <a:t>Număr mare de episoade</a:t>
            </a:r>
          </a:p>
          <a:p>
            <a:pPr lvl="1"/>
            <a:r>
              <a:rPr lang="ro-RO" dirty="0"/>
              <a:t>Durează mult antrenarea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77D287D-A127-B1E2-F675-62F8A150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BD8F1A70-560B-7CBC-1E54-CAFD2383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9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40906DE-B7B3-D60E-85BA-5FBE6D2A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Dezvoltări viitoare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15C2D98B-6CB9-88CA-1EFA-5518ABA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3D97FE"/>
              </a:buClr>
            </a:pPr>
            <a:r>
              <a:rPr lang="ro-RO"/>
              <a:t>Circuit generat în mod aleatoriu</a:t>
            </a:r>
          </a:p>
          <a:p>
            <a:pPr>
              <a:buClr>
                <a:srgbClr val="3D97FE"/>
              </a:buClr>
            </a:pPr>
            <a:r>
              <a:rPr lang="ro-RO"/>
              <a:t>Mai mulți agenți simultan</a:t>
            </a:r>
          </a:p>
          <a:p>
            <a:pPr>
              <a:buClr>
                <a:srgbClr val="3D97FE"/>
              </a:buClr>
            </a:pPr>
            <a:r>
              <a:rPr lang="ro-RO"/>
              <a:t>Mai multe tururi de circuit</a:t>
            </a:r>
          </a:p>
          <a:p>
            <a:pPr>
              <a:buClr>
                <a:srgbClr val="3D97FE"/>
              </a:buClr>
            </a:pPr>
            <a:r>
              <a:rPr lang="ro-RO"/>
              <a:t>Circuit mai complex</a:t>
            </a:r>
          </a:p>
          <a:p>
            <a:pPr>
              <a:buClr>
                <a:srgbClr val="3D97FE"/>
              </a:buClr>
            </a:pPr>
            <a:r>
              <a:rPr lang="ro-RO"/>
              <a:t>Mai multe episoade pentru RF</a:t>
            </a:r>
            <a:endParaRPr lang="en-GB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A8821A02-6D3A-04AA-A570-0DF562950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EBFD190D-0D78-E5D4-5C8A-97909387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4576D467-81C0-C56F-0A4E-96E05EDE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8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>
            <a:extLst>
              <a:ext uri="{FF2B5EF4-FFF2-40B4-BE49-F238E27FC236}">
                <a16:creationId xmlns:a16="http://schemas.microsoft.com/office/drawing/2014/main" id="{BB1B2F54-D626-5CA7-81AD-5C1E57EA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Mulțumesc pentru atenție! </a:t>
            </a:r>
          </a:p>
        </p:txBody>
      </p:sp>
      <p:sp>
        <p:nvSpPr>
          <p:cNvPr id="7" name="Substituent text 6">
            <a:extLst>
              <a:ext uri="{FF2B5EF4-FFF2-40B4-BE49-F238E27FC236}">
                <a16:creationId xmlns:a16="http://schemas.microsoft.com/office/drawing/2014/main" id="{990CB18D-00EC-56A8-D0B0-1F9604BA4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EB600"/>
              </a:solidFill>
            </a:endParaRPr>
          </a:p>
          <a:p>
            <a:r>
              <a:rPr lang="en-US">
                <a:solidFill>
                  <a:srgbClr val="FEB600"/>
                </a:solidFill>
              </a:rPr>
              <a:t>Întrebări?</a:t>
            </a: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6973D6FA-9DF6-2BE2-0CE5-10545DC5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C127D0DF-6505-DCF8-6067-36A0B8F8758E}"/>
              </a:ext>
            </a:extLst>
          </p:cNvPr>
          <p:cNvSpPr txBox="1"/>
          <p:nvPr/>
        </p:nvSpPr>
        <p:spPr>
          <a:xfrm>
            <a:off x="324035" y="6065837"/>
            <a:ext cx="428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/>
              <a:t>Pictograme preluate de pe </a:t>
            </a:r>
            <a:r>
              <a:rPr lang="ro-RO" sz="14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</a:t>
            </a:r>
            <a:r>
              <a:rPr lang="ro-RO" sz="1400" dirty="0">
                <a:solidFill>
                  <a:srgbClr val="E9805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ro-RO" sz="1400" dirty="0"/>
              <a:t> </a:t>
            </a:r>
            <a:endParaRPr lang="en-GB" sz="1400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97586E47-08B2-33F0-47BD-3F35B34F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26327457-EAF6-2270-DF44-0F1D8492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36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1252D4F-AD82-D0A5-1A5C-95565BB2F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Întrebările de cercetare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EF6E97E-3481-4F8D-0625-4B94E3D36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FA429"/>
              </a:buClr>
            </a:pPr>
            <a:r>
              <a:rPr lang="ro-RO" dirty="0"/>
              <a:t>Care sunt datele de care agentul are nevoie pentru a învăța?</a:t>
            </a:r>
            <a:endParaRPr lang="ro-RO"/>
          </a:p>
          <a:p>
            <a:pPr>
              <a:buClr>
                <a:srgbClr val="FFA429"/>
              </a:buClr>
            </a:pPr>
            <a:r>
              <a:rPr lang="ro-RO" dirty="0"/>
              <a:t>Care algoritmi de învățare automată sunt mai performanți pentru task-</a:t>
            </a:r>
            <a:r>
              <a:rPr lang="ro-RO" dirty="0" err="1"/>
              <a:t>ul</a:t>
            </a:r>
            <a:r>
              <a:rPr lang="ro-RO" dirty="0"/>
              <a:t> acesta?</a:t>
            </a:r>
            <a:endParaRPr lang="ro-RO"/>
          </a:p>
          <a:p>
            <a:pPr>
              <a:buClr>
                <a:srgbClr val="FFA429"/>
              </a:buClr>
            </a:pPr>
            <a:r>
              <a:rPr lang="ro-RO" dirty="0"/>
              <a:t>Poate un agent fi mai bun decât o persoană umană?</a:t>
            </a:r>
            <a:endParaRPr lang="en-GB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28DD634C-8617-ED8D-4A90-AD388295A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07" y="1621101"/>
            <a:ext cx="3615798" cy="3615798"/>
          </a:xfrm>
          <a:prstGeom prst="rect">
            <a:avLst/>
          </a:prstGeom>
        </p:spPr>
      </p:pic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57AE74F7-1F4E-C819-8941-08779991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25502B6-2752-C5EE-DED4-37939627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5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1B11F3D-7D45-475F-48E9-9329BC5D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Obiective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A1B2487-E027-C4E4-B5F9-36891211A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FCDF97"/>
              </a:buClr>
            </a:pPr>
            <a:r>
              <a:rPr lang="ro-RO" dirty="0"/>
              <a:t>Analiză teoretică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Soluții conexe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Platforme software necesare</a:t>
            </a:r>
            <a:endParaRPr lang="ro-RO"/>
          </a:p>
          <a:p>
            <a:pPr>
              <a:buClr>
                <a:srgbClr val="FCDF97"/>
              </a:buClr>
            </a:pPr>
            <a:r>
              <a:rPr lang="ro-RO" dirty="0"/>
              <a:t>Realizare experiment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Adaptare mediu </a:t>
            </a:r>
            <a:r>
              <a:rPr lang="ro-RO" dirty="0" err="1"/>
              <a:t>Unity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Realizare infrastructură</a:t>
            </a:r>
            <a:endParaRPr lang="ro-RO"/>
          </a:p>
          <a:p>
            <a:pPr lvl="1">
              <a:buClr>
                <a:srgbClr val="FCDF97"/>
              </a:buClr>
            </a:pPr>
            <a:r>
              <a:rPr lang="ro-RO" dirty="0"/>
              <a:t>Antrenare agent</a:t>
            </a:r>
            <a:endParaRPr lang="ro-RO"/>
          </a:p>
          <a:p>
            <a:pPr lvl="1">
              <a:buClr>
                <a:srgbClr val="FCDF97"/>
              </a:buClr>
            </a:pPr>
            <a:endParaRPr lang="en-GB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D7520754-976D-035C-FD78-478FE90C9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B68BDB58-FF85-214D-5184-A1F7E988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A6667B06-A16F-6944-4B73-A434C2FC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92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AD3388E-8039-051D-B2B3-AA7D0222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Mediul </a:t>
            </a:r>
            <a:r>
              <a:rPr lang="ro-RO" dirty="0" err="1"/>
              <a:t>Unity</a:t>
            </a:r>
            <a:endParaRPr lang="en-GB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3795FE5-6F40-D220-CE1E-E6807AB47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/>
              <a:t>Formă circuit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B6270205-D0BB-A629-4A8E-8670EA6ACF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/>
              <a:t>Imaginea jucătorului (POV)</a:t>
            </a:r>
            <a:endParaRPr lang="en-GB" dirty="0"/>
          </a:p>
        </p:txBody>
      </p:sp>
      <p:pic>
        <p:nvPicPr>
          <p:cNvPr id="6" name="Imagine 5" descr="O imagine care conține text, captură de ecran, grafice vectoriale&#10;&#10;Descriere generată automat">
            <a:extLst>
              <a:ext uri="{FF2B5EF4-FFF2-40B4-BE49-F238E27FC236}">
                <a16:creationId xmlns:a16="http://schemas.microsoft.com/office/drawing/2014/main" id="{6EAEC049-EA7C-154C-26FA-63683CA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9" y="2241381"/>
            <a:ext cx="4872990" cy="379349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255F442-FDF0-CB0E-B3D9-BAAE80E9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459" y="2215346"/>
            <a:ext cx="3094990" cy="3819525"/>
          </a:xfrm>
          <a:prstGeom prst="rect">
            <a:avLst/>
          </a:prstGeom>
        </p:spPr>
      </p:pic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4F82C724-C0F0-725B-4CCA-DE711585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0E194189-4C35-1984-3935-381E2238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22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85C2AA-7BEE-712F-CAE9-4EFF7BF6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ro-RO" dirty="0"/>
              <a:t>Model Agent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024A89A-579F-6F09-C0AC-37982C80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D33B15"/>
              </a:buClr>
            </a:pPr>
            <a:r>
              <a:rPr lang="ro-RO" dirty="0"/>
              <a:t>Time</a:t>
            </a:r>
          </a:p>
          <a:p>
            <a:pPr>
              <a:buClr>
                <a:srgbClr val="D33B15"/>
              </a:buClr>
            </a:pPr>
            <a:r>
              <a:rPr lang="ro-RO" dirty="0" err="1"/>
              <a:t>xPos</a:t>
            </a:r>
            <a:r>
              <a:rPr lang="ro-RO" dirty="0"/>
              <a:t>, </a:t>
            </a:r>
            <a:r>
              <a:rPr lang="ro-RO" dirty="0" err="1"/>
              <a:t>yPos</a:t>
            </a:r>
            <a:r>
              <a:rPr lang="ro-RO" dirty="0"/>
              <a:t>, </a:t>
            </a:r>
            <a:r>
              <a:rPr lang="ro-RO" dirty="0" err="1"/>
              <a:t>zPos</a:t>
            </a:r>
            <a:endParaRPr lang="ro-RO" dirty="0"/>
          </a:p>
          <a:p>
            <a:pPr>
              <a:buClr>
                <a:srgbClr val="D33B15"/>
              </a:buClr>
            </a:pPr>
            <a:r>
              <a:rPr lang="ro-RO" dirty="0" err="1"/>
              <a:t>Sensors</a:t>
            </a:r>
            <a:r>
              <a:rPr lang="ro-RO" dirty="0"/>
              <a:t> </a:t>
            </a:r>
          </a:p>
          <a:p>
            <a:pPr>
              <a:buClr>
                <a:srgbClr val="D33B15"/>
              </a:buClr>
            </a:pPr>
            <a:r>
              <a:rPr lang="ro-RO" dirty="0"/>
              <a:t>Zone</a:t>
            </a:r>
          </a:p>
          <a:p>
            <a:pPr>
              <a:buClr>
                <a:srgbClr val="D33B15"/>
              </a:buClr>
            </a:pPr>
            <a:r>
              <a:rPr lang="ro-RO" dirty="0" err="1"/>
              <a:t>MovingForward</a:t>
            </a:r>
            <a:endParaRPr lang="ro-RO" dirty="0"/>
          </a:p>
          <a:p>
            <a:pPr>
              <a:buClr>
                <a:srgbClr val="D33B15"/>
              </a:buClr>
            </a:pPr>
            <a:r>
              <a:rPr lang="ro-RO" dirty="0" err="1"/>
              <a:t>gameOver</a:t>
            </a:r>
            <a:endParaRPr lang="ro-RO" dirty="0"/>
          </a:p>
          <a:p>
            <a:pPr>
              <a:buClr>
                <a:srgbClr val="D33B15"/>
              </a:buClr>
            </a:pPr>
            <a:r>
              <a:rPr lang="ro-RO" dirty="0"/>
              <a:t>State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1EC463C5-F362-5D85-D460-817BB937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945" y="1081081"/>
            <a:ext cx="3995592" cy="4228139"/>
          </a:xfrm>
          <a:prstGeom prst="rect">
            <a:avLst/>
          </a:prstGeom>
        </p:spPr>
      </p:pic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15708ED2-606A-BDA9-3B0E-694BDA0C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4F5D94AE-60A1-C97A-D801-1525A59C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04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13C523D-5088-D41F-2712-0C2BEA53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S1 - Flux de date învățare automată supravegheată</a:t>
            </a:r>
            <a:endParaRPr lang="en-GB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D19C435-79C7-A2CD-B324-BB76E8FD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03" y="1580050"/>
            <a:ext cx="4576345" cy="4568429"/>
          </a:xfrm>
          <a:prstGeom prst="rect">
            <a:avLst/>
          </a:prstGeom>
        </p:spPr>
      </p:pic>
      <p:pic>
        <p:nvPicPr>
          <p:cNvPr id="6" name="Imagine 5" descr="O imagine care conține text, roșu&#10;&#10;Descriere generată automat">
            <a:extLst>
              <a:ext uri="{FF2B5EF4-FFF2-40B4-BE49-F238E27FC236}">
                <a16:creationId xmlns:a16="http://schemas.microsoft.com/office/drawing/2014/main" id="{A6583F2E-8901-3BD8-DD1A-AF263890A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08" y="2036631"/>
            <a:ext cx="4873689" cy="3655267"/>
          </a:xfrm>
          <a:prstGeom prst="rect">
            <a:avLst/>
          </a:prstGeom>
        </p:spPr>
      </p:pic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4E5F4F2F-B20A-3423-E61A-1F10B43D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F9B515B7-C95D-D20D-CD37-3B66795A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22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552C7B7-85AA-B0AC-5555-EEACBE8B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S1. Rezultate </a:t>
            </a:r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01FA27D6-443E-C915-D245-15FA3F462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308229"/>
              </p:ext>
            </p:extLst>
          </p:nvPr>
        </p:nvGraphicFramePr>
        <p:xfrm>
          <a:off x="838200" y="2052103"/>
          <a:ext cx="10515601" cy="4064143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1453051">
                  <a:extLst>
                    <a:ext uri="{9D8B030D-6E8A-4147-A177-3AD203B41FA5}">
                      <a16:colId xmlns:a16="http://schemas.microsoft.com/office/drawing/2014/main" val="3551290656"/>
                    </a:ext>
                  </a:extLst>
                </a:gridCol>
                <a:gridCol w="3154280">
                  <a:extLst>
                    <a:ext uri="{9D8B030D-6E8A-4147-A177-3AD203B41FA5}">
                      <a16:colId xmlns:a16="http://schemas.microsoft.com/office/drawing/2014/main" val="2648601434"/>
                    </a:ext>
                  </a:extLst>
                </a:gridCol>
                <a:gridCol w="3094236">
                  <a:extLst>
                    <a:ext uri="{9D8B030D-6E8A-4147-A177-3AD203B41FA5}">
                      <a16:colId xmlns:a16="http://schemas.microsoft.com/office/drawing/2014/main" val="3493376349"/>
                    </a:ext>
                  </a:extLst>
                </a:gridCol>
                <a:gridCol w="2814034">
                  <a:extLst>
                    <a:ext uri="{9D8B030D-6E8A-4147-A177-3AD203B41FA5}">
                      <a16:colId xmlns:a16="http://schemas.microsoft.com/office/drawing/2014/main" val="3169655737"/>
                    </a:ext>
                  </a:extLst>
                </a:gridCol>
              </a:tblGrid>
              <a:tr h="77726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Utilizator uman</a:t>
                      </a:r>
                      <a:endParaRPr lang="en-GB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</a:t>
                      </a:r>
                      <a:r>
                        <a:rPr lang="ro-RO" sz="2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Forest</a:t>
                      </a:r>
                      <a:endParaRPr lang="en-GB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</a:t>
                      </a:r>
                      <a:r>
                        <a:rPr lang="ro-RO" sz="2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2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Tree</a:t>
                      </a:r>
                      <a:endParaRPr lang="en-GB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867423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1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378808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2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2443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3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 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636071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4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974792"/>
                  </a:ext>
                </a:extLst>
              </a:tr>
              <a:tr h="6573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Turul 5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secunde</a:t>
                      </a:r>
                      <a:endParaRPr lang="en-GB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208" marR="216156" marT="144104" marB="1441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10744"/>
                  </a:ext>
                </a:extLst>
              </a:tr>
            </a:tbl>
          </a:graphicData>
        </a:graphic>
      </p:graphicFrame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7695E7F-373B-AC8D-62F5-9C248A238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D8CC9FB-BAD4-F6F4-5739-7FA77EE1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7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27B63D1-DF55-F4F4-2F0E-318AE1A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S2 . Flux de date – Reinforcement Learning</a:t>
            </a:r>
          </a:p>
        </p:txBody>
      </p:sp>
      <p:pic>
        <p:nvPicPr>
          <p:cNvPr id="4" name="Imagine 3" descr="O imagine care conține text, monitor, captură de ecran, negru&#10;&#10;Descriere generată automat">
            <a:extLst>
              <a:ext uri="{FF2B5EF4-FFF2-40B4-BE49-F238E27FC236}">
                <a16:creationId xmlns:a16="http://schemas.microsoft.com/office/drawing/2014/main" id="{AF323AE9-A505-8508-DE40-C828BB20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899" y="1863801"/>
            <a:ext cx="4662200" cy="4440746"/>
          </a:xfrm>
          <a:prstGeom prst="rect">
            <a:avLst/>
          </a:prstGeom>
        </p:spPr>
      </p:pic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6E9BD052-B15B-47A5-E904-0909FC44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D527A92-569B-4E6C-3C7F-07731119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36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275476-6B54-1626-5AF4-665476FA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S2. </a:t>
            </a:r>
            <a:r>
              <a:rPr lang="ro-RO" dirty="0" err="1"/>
              <a:t>OpenAI</a:t>
            </a:r>
            <a:r>
              <a:rPr lang="ro-RO" dirty="0"/>
              <a:t> </a:t>
            </a:r>
            <a:r>
              <a:rPr lang="ro-RO" dirty="0" err="1"/>
              <a:t>Gym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0710DB7-026B-BB01-4D95-680DB161F3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/>
              <a:t>Structura pe directoare</a:t>
            </a:r>
            <a:endParaRPr lang="en-GB" dirty="0"/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3E34989C-95B4-B576-77CF-3D7709E29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/>
              <a:t>Recompense/Penalizări</a:t>
            </a:r>
            <a:endParaRPr lang="en-GB" dirty="0"/>
          </a:p>
        </p:txBody>
      </p:sp>
      <p:pic>
        <p:nvPicPr>
          <p:cNvPr id="4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D387E730-C9F7-C9C9-0577-7768024E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13" y="2612571"/>
            <a:ext cx="3768345" cy="2817845"/>
          </a:xfrm>
          <a:prstGeom prst="rect">
            <a:avLst/>
          </a:prstGeom>
        </p:spPr>
      </p:pic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1FA34E4-A668-148E-2A7F-428DBC5C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1098"/>
              </p:ext>
            </p:extLst>
          </p:nvPr>
        </p:nvGraphicFramePr>
        <p:xfrm>
          <a:off x="6417761" y="2747948"/>
          <a:ext cx="4634926" cy="25470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7463">
                  <a:extLst>
                    <a:ext uri="{9D8B030D-6E8A-4147-A177-3AD203B41FA5}">
                      <a16:colId xmlns:a16="http://schemas.microsoft.com/office/drawing/2014/main" val="1359674963"/>
                    </a:ext>
                  </a:extLst>
                </a:gridCol>
                <a:gridCol w="2317463">
                  <a:extLst>
                    <a:ext uri="{9D8B030D-6E8A-4147-A177-3AD203B41FA5}">
                      <a16:colId xmlns:a16="http://schemas.microsoft.com/office/drawing/2014/main" val="79827180"/>
                    </a:ext>
                  </a:extLst>
                </a:gridCol>
              </a:tblGrid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Distanța până la obstacol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Recompensă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13358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&gt;= 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+ 10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61340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5 &amp;&amp; dis &gt;= 2.5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283960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2.5 &amp;&amp; dis &gt;= 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7680178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 &lt; 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7788726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movingForward</a:t>
                      </a: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ro-RO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ro-RO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9312294"/>
                  </a:ext>
                </a:extLst>
              </a:tr>
              <a:tr h="3638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movingForward</a:t>
                      </a: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false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-5000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156646"/>
                  </a:ext>
                </a:extLst>
              </a:tr>
            </a:tbl>
          </a:graphicData>
        </a:graphic>
      </p:graphicFrame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6F4CE071-B1CB-481D-0259-D94EE50C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Uicoabă Alexandru</a:t>
            </a:r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319CE2DA-09BF-298E-814E-C35BBB4B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9351-6477-41D9-8E91-61DCCDB3FD5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726829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461</Words>
  <Application>Microsoft Office PowerPoint</Application>
  <PresentationFormat>Ecran lat</PresentationFormat>
  <Paragraphs>133</Paragraphs>
  <Slides>13</Slides>
  <Notes>13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 2</vt:lpstr>
      <vt:lpstr>Temă Office</vt:lpstr>
      <vt:lpstr>Automatizarea deciziilor agenților într-un mediu virtual</vt:lpstr>
      <vt:lpstr>Întrebările de cercetare</vt:lpstr>
      <vt:lpstr>Obiective</vt:lpstr>
      <vt:lpstr>Mediul Unity</vt:lpstr>
      <vt:lpstr>Model Agent</vt:lpstr>
      <vt:lpstr>S1 - Flux de date învățare automată supravegheată</vt:lpstr>
      <vt:lpstr>S1. Rezultate </vt:lpstr>
      <vt:lpstr>S2 . Flux de date – Reinforcement Learning</vt:lpstr>
      <vt:lpstr>S2. OpenAI Gym</vt:lpstr>
      <vt:lpstr>S2. Rezultate</vt:lpstr>
      <vt:lpstr>Concluzii</vt:lpstr>
      <vt:lpstr>Dezvoltări viitoare</vt:lpstr>
      <vt:lpstr>Mulțumesc pentru atenție!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Automatizarea deciziilor agenților într-un mediu virtual</dc:title>
  <dc:creator>Alexandru Uicoabă</dc:creator>
  <cp:lastModifiedBy>Alexandru Uicoabă</cp:lastModifiedBy>
  <cp:revision>65</cp:revision>
  <dcterms:created xsi:type="dcterms:W3CDTF">2022-06-16T10:45:09Z</dcterms:created>
  <dcterms:modified xsi:type="dcterms:W3CDTF">2022-06-20T19:14:59Z</dcterms:modified>
</cp:coreProperties>
</file>